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9" r:id="rId6"/>
    <p:sldId id="268" r:id="rId7"/>
    <p:sldId id="260" r:id="rId8"/>
    <p:sldId id="259" r:id="rId9"/>
    <p:sldId id="270" r:id="rId10"/>
    <p:sldId id="277" r:id="rId11"/>
    <p:sldId id="265" r:id="rId12"/>
    <p:sldId id="278" r:id="rId13"/>
    <p:sldId id="261" r:id="rId14"/>
    <p:sldId id="272" r:id="rId15"/>
    <p:sldId id="273" r:id="rId16"/>
    <p:sldId id="274" r:id="rId17"/>
    <p:sldId id="262" r:id="rId18"/>
    <p:sldId id="275" r:id="rId19"/>
    <p:sldId id="276" r:id="rId20"/>
    <p:sldId id="279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AEE6A-EC90-0CF5-8D31-A07CA1D23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58E304-46BD-820F-42EC-6031A50A6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1ACE3-30C6-61CE-00B3-B5716A39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90DF9-CD47-E050-9111-61097A81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2D3BDE-3086-321D-B637-DB150FCD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990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96EDD-C161-DE32-BA59-3743BCF3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0D6ED0-AF6F-48FF-DC58-778B1F8A8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BC8D64-A5E4-7955-5712-3B6D79AE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D4B182-CC60-0A43-8042-BBC280AE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11DFB-B0BE-027B-AFB8-C4CD7B78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184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72FE2-A4FF-CEFA-2C5F-AADFAB603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8BA1F2-2ACB-CA56-B9E0-CA29D9BE2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23034-9A8D-F51F-4AA5-B6C07940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732C9-7971-F3EE-4641-58849F4E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4A4D1-4E99-43DA-BF87-D425AEB0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178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76D64-7BF4-021B-AFEC-D88C3BD9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BEED1C-A012-7CB5-FC81-8C6213CA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C1C13B-7E9C-05F6-00EE-17F01CCE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EAD5A-6977-7F26-9641-DBB7CA13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7F789-ACED-FA25-09FD-36CA6B1C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429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81468-CD94-1B12-4DE8-E5BECF7E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6168A-A85B-F038-4987-168C87F5B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BD94CA-6A48-987C-B585-767595B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AE1EDF-FD2A-D5BA-70B0-75232832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F82D8-EFE7-9A62-75AA-DF165BE6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329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028DA-FA9E-7D3B-D6D7-5EC59FB2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45BEA-7171-FA32-9130-6C754B62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C8C4D7-B2F9-E290-705B-CE2CF87D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2CEFEC-71B9-DCC8-EA66-78D4B668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21251C-00F9-1B7B-A4F9-51CADBF0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97706-99E8-ACF6-2E2C-38E6E332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744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2E0F9-BFA4-E85A-3025-5D933BF6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8FB624-8731-7873-294E-B8FFD3C96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DFA790-5591-B2EF-2722-76C390329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C0F221-D757-F8D2-8EDE-6A872FC8B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E373DF-D5C3-E580-6100-B772A63EC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73F50A-4758-66A8-1957-2DD704EB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94F201-E257-3620-C980-6550146C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C4FD88-EB77-0D60-9F07-9127BCE4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60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FBF8F-26FF-ED6F-0738-EED9E9E4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59F3E0-70FF-BFA5-395E-CF876A2A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88057-00CD-E4E6-1743-F7E2522C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A39B56-AED9-9EF1-D193-0220D171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070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9BE0EE-0020-9EFC-3CC8-383A07E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746777-8FCD-4FB2-DF3D-2BB5DADF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E76265-2D6A-82F4-555C-0301E2BC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72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AD446-4087-925A-402A-46655737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2D80D-9BD8-C679-3844-00DA90B6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7E758C-F13A-07E4-6779-5535FDE1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62BD18-AB8A-6BAA-DD76-E2E8EF8A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1042EA-629E-DFE0-734E-BBC43DBD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62C6B3-7BEC-BCD4-1395-68246923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66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3FC50-BD33-4E5C-7B54-AFB138BA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DDAAEB-0498-A160-FBF9-E098B1963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531C83-E907-F799-3992-F110A1AE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FC82E8-E396-1A69-3A2E-E54EC1F4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DFA209-A79D-EE30-01C6-2B8203B5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F7DEB6-16A3-5555-A012-7DFF9448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0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FA936B-657D-5FF1-5C06-1AAF4292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E54A8-270A-277C-895F-A9D46215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826D1C-B341-A61C-8535-E43EF13BB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1C0B5-BA6C-2056-AF74-844AD3695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E93D5-B8D8-C29C-83C1-44AD510B3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00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FCBE-E825-1441-6773-E9A1D65D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 b="7634"/>
          <a:stretch/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404C0-671C-2AB5-8FCD-BD89C05D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856" y="2209317"/>
            <a:ext cx="3171012" cy="1876300"/>
          </a:xfrm>
        </p:spPr>
        <p:txBody>
          <a:bodyPr anchor="t">
            <a:normAutofit/>
          </a:bodyPr>
          <a:lstStyle/>
          <a:p>
            <a:pPr algn="l"/>
            <a:r>
              <a:rPr lang="es-CO" sz="3200" dirty="0"/>
              <a:t>Conjuntos Difusos – Aplicación en Control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7A6E7-CBDA-EB35-1F14-00892DE64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7543" y="4145778"/>
            <a:ext cx="2217897" cy="927420"/>
          </a:xfrm>
        </p:spPr>
        <p:txBody>
          <a:bodyPr anchor="ctr">
            <a:normAutofit fontScale="85000" lnSpcReduction="20000"/>
          </a:bodyPr>
          <a:lstStyle/>
          <a:p>
            <a:pPr algn="l"/>
            <a:r>
              <a:rPr lang="es-CO" sz="1800" dirty="0"/>
              <a:t>William Andrés Gómez Roa</a:t>
            </a:r>
          </a:p>
          <a:p>
            <a:pPr algn="l"/>
            <a:r>
              <a:rPr lang="es-CO" sz="1800" b="0" i="0" u="none" strike="noStrike" baseline="0" dirty="0">
                <a:latin typeface="CMBX10"/>
              </a:rPr>
              <a:t>Luis Esteban Mu</a:t>
            </a:r>
            <a:r>
              <a:rPr lang="es-CO" sz="1800" dirty="0">
                <a:latin typeface="CMBX10"/>
              </a:rPr>
              <a:t>ñ</a:t>
            </a:r>
            <a:r>
              <a:rPr lang="es-CO" sz="1800" b="0" i="0" u="none" strike="noStrike" baseline="0" dirty="0">
                <a:latin typeface="CMBX10"/>
              </a:rPr>
              <a:t>oz Sarmiento</a:t>
            </a:r>
            <a:endParaRPr lang="es-CO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4A5DF4E-DC8B-E920-984E-95C03A7D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75" y="3576369"/>
            <a:ext cx="1681066" cy="16810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939717-58B0-A256-361F-5C964F76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68" y="5857927"/>
            <a:ext cx="1536053" cy="86403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0301417-5F62-1017-2B77-A14B817553A9}"/>
              </a:ext>
            </a:extLst>
          </p:cNvPr>
          <p:cNvSpPr txBox="1">
            <a:spLocks/>
          </p:cNvSpPr>
          <p:nvPr/>
        </p:nvSpPr>
        <p:spPr>
          <a:xfrm>
            <a:off x="3140413" y="302937"/>
            <a:ext cx="5358358" cy="187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dirty="0"/>
              <a:t>Matemáticas y Lógica Discreta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34696A0-B2E2-7D8E-FACA-D93569C3CD59}"/>
              </a:ext>
            </a:extLst>
          </p:cNvPr>
          <p:cNvSpPr txBox="1">
            <a:spLocks/>
          </p:cNvSpPr>
          <p:nvPr/>
        </p:nvSpPr>
        <p:spPr>
          <a:xfrm>
            <a:off x="257079" y="5989320"/>
            <a:ext cx="3629121" cy="745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1600" dirty="0">
                <a:latin typeface="Aptos" panose="020B0004020202020204" pitchFamily="34" charset="0"/>
              </a:rPr>
              <a:t>Profesor: Eduardo Estrada </a:t>
            </a:r>
            <a:r>
              <a:rPr lang="es-CO" sz="1600" dirty="0" err="1">
                <a:latin typeface="Aptos" panose="020B0004020202020204" pitchFamily="34" charset="0"/>
              </a:rPr>
              <a:t>Kassir</a:t>
            </a:r>
            <a:endParaRPr lang="es-CO" sz="1600" dirty="0">
              <a:latin typeface="Aptos" panose="020B0004020202020204" pitchFamily="34" charset="0"/>
            </a:endParaRPr>
          </a:p>
          <a:p>
            <a:pPr algn="l"/>
            <a:r>
              <a:rPr lang="es-CO" sz="1600" dirty="0"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14542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C2F04-FC00-79DB-05CE-3E94C079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87" y="245332"/>
            <a:ext cx="10515600" cy="1325563"/>
          </a:xfrm>
        </p:spPr>
        <p:txBody>
          <a:bodyPr/>
          <a:lstStyle/>
          <a:p>
            <a:pPr algn="ctr"/>
            <a:r>
              <a:rPr lang="es-CO" b="1" dirty="0" err="1"/>
              <a:t>Fuzzificación</a:t>
            </a:r>
            <a:r>
              <a:rPr lang="es-CO" b="1" dirty="0"/>
              <a:t> y </a:t>
            </a:r>
            <a:r>
              <a:rPr lang="es-CO" b="1" dirty="0" err="1"/>
              <a:t>Defuzzificación</a:t>
            </a:r>
            <a:r>
              <a:rPr lang="es-CO" b="1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937699-C058-0C3D-A9CF-73C12FFD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8" y="2023352"/>
            <a:ext cx="9895302" cy="39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 DIFUSO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9B12E5-2A57-349E-C0A2-9EE273AA18C8}"/>
              </a:ext>
            </a:extLst>
          </p:cNvPr>
          <p:cNvSpPr txBox="1"/>
          <p:nvPr/>
        </p:nvSpPr>
        <p:spPr>
          <a:xfrm>
            <a:off x="1023366" y="1799582"/>
            <a:ext cx="507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1987:Controldefrenadoyaceleracióndelmetrode Sendai</a:t>
            </a:r>
          </a:p>
        </p:txBody>
      </p:sp>
      <p:pic>
        <p:nvPicPr>
          <p:cNvPr id="6146" name="Picture 2" descr="Subway : Mapa del metro de Sendai, Japon">
            <a:extLst>
              <a:ext uri="{FF2B5EF4-FFF2-40B4-BE49-F238E27FC236}">
                <a16:creationId xmlns:a16="http://schemas.microsoft.com/office/drawing/2014/main" id="{0DBABC41-8853-00D3-E17F-3AE94C62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14" y="2762822"/>
            <a:ext cx="42862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98BCFF3-9526-40EE-7866-7A98DD5E504C}"/>
              </a:ext>
            </a:extLst>
          </p:cNvPr>
          <p:cNvSpPr txBox="1"/>
          <p:nvPr/>
        </p:nvSpPr>
        <p:spPr>
          <a:xfrm>
            <a:off x="6732221" y="1799581"/>
            <a:ext cx="5621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1988: Cannon desarrolla una cámara con auto enfoque utilizando control difuso</a:t>
            </a:r>
          </a:p>
        </p:txBody>
      </p:sp>
      <p:pic>
        <p:nvPicPr>
          <p:cNvPr id="6148" name="Picture 4" descr="The Canon T90 – first impressions – CamerAgX – a new life for old gear">
            <a:extLst>
              <a:ext uri="{FF2B5EF4-FFF2-40B4-BE49-F238E27FC236}">
                <a16:creationId xmlns:a16="http://schemas.microsoft.com/office/drawing/2014/main" id="{5EB82755-F34C-CE74-7864-FD5C6681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38" y="3061907"/>
            <a:ext cx="4044188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7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PROBLEMA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8BCFF3-9526-40EE-7866-7A98DD5E504C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Aplicar la Teoría de Conjuntos vista para diseñar un Controlador Difuso en Matlab.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91B6A0-FD88-4CFE-329E-E8C92E96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r="3609" b="1"/>
          <a:stretch/>
        </p:blipFill>
        <p:spPr>
          <a:xfrm>
            <a:off x="7675658" y="2093976"/>
            <a:ext cx="3349043" cy="34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2F21B3-395C-668D-1285-A11B294F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4" y="463721"/>
            <a:ext cx="3995099" cy="1670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3E6107-758D-78BA-7163-E4EAB427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08" y="250850"/>
            <a:ext cx="3010222" cy="20963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35C531-B348-BF12-6549-5077DDE7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00" y="2471000"/>
            <a:ext cx="10104070" cy="12682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9332345-1D6A-5989-8E57-160C6F04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54" y="4004968"/>
            <a:ext cx="3709316" cy="23893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F559C92-6D78-8072-CFC6-3F515DF3D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030" y="4196313"/>
            <a:ext cx="3835940" cy="21979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C4ABF0C-A826-712F-6626-35CEF8535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826" y="4244249"/>
            <a:ext cx="4728356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2BC77E-9C0E-16F0-FC27-4DBC2E8B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63" y="2006447"/>
            <a:ext cx="7066314" cy="19067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63F400-4608-1468-FAE5-5D86F402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29" y="4071677"/>
            <a:ext cx="5946786" cy="20416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688C767-A002-998C-CFF1-37CCB4620B31}"/>
              </a:ext>
            </a:extLst>
          </p:cNvPr>
          <p:cNvSpPr txBox="1"/>
          <p:nvPr/>
        </p:nvSpPr>
        <p:spPr>
          <a:xfrm>
            <a:off x="838200" y="4455588"/>
            <a:ext cx="87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Sugeno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CDEE3-2E55-E921-A582-5A59896D2D9C}"/>
              </a:ext>
            </a:extLst>
          </p:cNvPr>
          <p:cNvSpPr txBox="1"/>
          <p:nvPr/>
        </p:nvSpPr>
        <p:spPr>
          <a:xfrm>
            <a:off x="838200" y="203308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Mamdani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7729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CDEE3-2E55-E921-A582-5A59896D2D9C}"/>
              </a:ext>
            </a:extLst>
          </p:cNvPr>
          <p:cNvSpPr txBox="1"/>
          <p:nvPr/>
        </p:nvSpPr>
        <p:spPr>
          <a:xfrm>
            <a:off x="9096983" y="65857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Mamdani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811F54-9C47-15BB-3E2E-7B33DDA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" y="4250610"/>
            <a:ext cx="4694695" cy="21954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626692-C31B-1EED-C4A7-8067EAB4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53" y="1690688"/>
            <a:ext cx="4694694" cy="22407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1208A95-1A79-5252-4B50-798753616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15" y="4250610"/>
            <a:ext cx="5272608" cy="2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F8194D-0BEC-924B-29D3-0FD4A93D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01" y="2067444"/>
            <a:ext cx="5985035" cy="3146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D36703-2A7F-A98E-E477-7ADD794E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23" y="2067444"/>
            <a:ext cx="2616814" cy="3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F63DFD0-BDE1-D9CA-FAB1-B467BFFC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224512"/>
            <a:ext cx="11911092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7F314E-5DFB-2024-94CA-6C7DBDB8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53"/>
            <a:ext cx="12192000" cy="64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EFE1C1-9380-9F75-1E11-09479D9F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7" y="3549371"/>
            <a:ext cx="2773042" cy="31011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C1C5E8-586C-7EC2-C290-09145C559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39" y="3878376"/>
            <a:ext cx="3253040" cy="27721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54CD43-C953-3542-223A-CF63799D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59" y="1337937"/>
            <a:ext cx="5918981" cy="31377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C4A5C9-77C2-BF41-E7B8-A22221522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18" y="189547"/>
            <a:ext cx="981823" cy="8817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DE591B-0366-9372-A3B8-2030C74FF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60" y="3536335"/>
            <a:ext cx="4082620" cy="15636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6C887F2-3FE1-F23F-B778-FB0AC52BF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60" y="5135743"/>
            <a:ext cx="4082620" cy="155528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EEFD6D-0CF7-518F-9B2E-EA759B1C2CE4}"/>
              </a:ext>
            </a:extLst>
          </p:cNvPr>
          <p:cNvSpPr txBox="1"/>
          <p:nvPr/>
        </p:nvSpPr>
        <p:spPr>
          <a:xfrm>
            <a:off x="4669276" y="189547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endParaRPr lang="es-CO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5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D802EE0-04AF-85ED-0AAE-C09EF2C7E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 b="7634"/>
          <a:stretch/>
        </p:blipFill>
        <p:spPr>
          <a:xfrm rot="609971">
            <a:off x="9201316" y="-832923"/>
            <a:ext cx="3284414" cy="18546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81EBE8-0059-4FE7-47F1-CD7F20EF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18822"/>
            <a:ext cx="8205216" cy="923330"/>
          </a:xfrm>
        </p:spPr>
        <p:txBody>
          <a:bodyPr/>
          <a:lstStyle/>
          <a:p>
            <a:pPr algn="ctr"/>
            <a:r>
              <a:rPr lang="es-CO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CONJUNTOS DIFUSOS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1C1D20-3C41-0F56-1781-63CF04B5D903}"/>
              </a:ext>
            </a:extLst>
          </p:cNvPr>
          <p:cNvSpPr txBox="1"/>
          <p:nvPr/>
        </p:nvSpPr>
        <p:spPr>
          <a:xfrm>
            <a:off x="3493770" y="151800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i="1" dirty="0" err="1"/>
              <a:t>Zadeh</a:t>
            </a:r>
            <a:r>
              <a:rPr lang="es-CO" dirty="0"/>
              <a:t> propone en 1965 por primera vez la noción de Conjunto Difuso. Este hecho marca el principio de una nueva teoría denominada Teoría de Conjuntos Difusos.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22FFED-422C-6E2D-5E0D-23108FE6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8" y="218822"/>
            <a:ext cx="1958142" cy="66078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A21CC4-6134-2FD0-4535-A3DDCA134D98}"/>
              </a:ext>
            </a:extLst>
          </p:cNvPr>
          <p:cNvSpPr txBox="1"/>
          <p:nvPr/>
        </p:nvSpPr>
        <p:spPr>
          <a:xfrm>
            <a:off x="3493770" y="2967335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Para tratar de un modo sistemático el tipo de imprecisión que aparece cuando los límites de las clases de objetos no están claramente definidos.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51245D1-C1DF-EEDD-4B67-7F39CF7DB0EE}"/>
              </a:ext>
            </a:extLst>
          </p:cNvPr>
          <p:cNvSpPr txBox="1"/>
          <p:nvPr/>
        </p:nvSpPr>
        <p:spPr>
          <a:xfrm>
            <a:off x="3307842" y="4637639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Utilizar </a:t>
            </a:r>
            <a:r>
              <a:rPr lang="es-CO" dirty="0">
                <a:solidFill>
                  <a:srgbClr val="FF0000"/>
                </a:solidFill>
              </a:rPr>
              <a:t>información vaga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Manejar </a:t>
            </a:r>
            <a:r>
              <a:rPr lang="es-CO" dirty="0">
                <a:solidFill>
                  <a:srgbClr val="FF0000"/>
                </a:solidFill>
              </a:rPr>
              <a:t>conocimiento incierto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Hacer sistemas </a:t>
            </a:r>
            <a:r>
              <a:rPr lang="es-CO" dirty="0">
                <a:solidFill>
                  <a:srgbClr val="FF0000"/>
                </a:solidFill>
              </a:rPr>
              <a:t>fáciles de interpretar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4356FD-3E28-A195-1021-B89A99A992CE}"/>
              </a:ext>
            </a:extLst>
          </p:cNvPr>
          <p:cNvSpPr txBox="1"/>
          <p:nvPr/>
        </p:nvSpPr>
        <p:spPr>
          <a:xfrm>
            <a:off x="7387738" y="4416662"/>
            <a:ext cx="432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Muy lento</a:t>
            </a:r>
            <a:r>
              <a:rPr lang="es-CO" i="1" dirty="0"/>
              <a:t>, </a:t>
            </a:r>
            <a:r>
              <a:rPr lang="es-CO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lento</a:t>
            </a:r>
            <a:r>
              <a:rPr lang="es-CO" i="1" dirty="0"/>
              <a:t>, </a:t>
            </a:r>
            <a:r>
              <a:rPr lang="es-CO" i="1" dirty="0">
                <a:solidFill>
                  <a:schemeClr val="accent6">
                    <a:lumMod val="75000"/>
                  </a:schemeClr>
                </a:solidFill>
              </a:rPr>
              <a:t>medio</a:t>
            </a:r>
            <a:r>
              <a:rPr lang="es-CO" i="1" dirty="0"/>
              <a:t>, </a:t>
            </a:r>
            <a:r>
              <a:rPr lang="es-CO" i="1" dirty="0">
                <a:solidFill>
                  <a:schemeClr val="accent6">
                    <a:lumMod val="50000"/>
                  </a:schemeClr>
                </a:solidFill>
              </a:rPr>
              <a:t>rápido</a:t>
            </a:r>
            <a:r>
              <a:rPr lang="es-CO" i="1" dirty="0"/>
              <a:t>, </a:t>
            </a:r>
            <a:r>
              <a:rPr lang="es-CO" b="1" i="1" dirty="0">
                <a:solidFill>
                  <a:srgbClr val="006600"/>
                </a:solidFill>
              </a:rPr>
              <a:t>muy rápido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C27624-0BD5-0E1E-A1CF-8750F83FAA20}"/>
              </a:ext>
            </a:extLst>
          </p:cNvPr>
          <p:cNvSpPr txBox="1"/>
          <p:nvPr/>
        </p:nvSpPr>
        <p:spPr>
          <a:xfrm>
            <a:off x="7499210" y="5006971"/>
            <a:ext cx="41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>
                <a:solidFill>
                  <a:srgbClr val="C00000"/>
                </a:solidFill>
              </a:rPr>
              <a:t>Muy caliente</a:t>
            </a:r>
            <a:r>
              <a:rPr lang="es-CO" i="1" dirty="0"/>
              <a:t>, </a:t>
            </a:r>
            <a:r>
              <a:rPr lang="es-CO" i="1" dirty="0">
                <a:solidFill>
                  <a:schemeClr val="accent2"/>
                </a:solidFill>
              </a:rPr>
              <a:t>Caliente</a:t>
            </a:r>
            <a:r>
              <a:rPr lang="es-CO" i="1" dirty="0"/>
              <a:t>, </a:t>
            </a:r>
            <a:r>
              <a:rPr lang="es-CO" i="1" dirty="0">
                <a:solidFill>
                  <a:schemeClr val="accent4"/>
                </a:solidFill>
              </a:rPr>
              <a:t>Tibio</a:t>
            </a:r>
            <a:r>
              <a:rPr lang="es-CO" i="1" dirty="0"/>
              <a:t>, </a:t>
            </a:r>
            <a:r>
              <a:rPr lang="es-CO" i="1" dirty="0">
                <a:solidFill>
                  <a:srgbClr val="0070C0"/>
                </a:solidFill>
              </a:rPr>
              <a:t>Frio</a:t>
            </a:r>
            <a:r>
              <a:rPr lang="es-CO" i="1" dirty="0"/>
              <a:t>, </a:t>
            </a:r>
            <a:r>
              <a:rPr lang="es-CO" i="1" dirty="0">
                <a:solidFill>
                  <a:srgbClr val="00B0F0"/>
                </a:solidFill>
              </a:rPr>
              <a:t>Muy frio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6A4D20-B169-8CE0-53D3-E5CE0C6895AB}"/>
              </a:ext>
            </a:extLst>
          </p:cNvPr>
          <p:cNvSpPr txBox="1"/>
          <p:nvPr/>
        </p:nvSpPr>
        <p:spPr>
          <a:xfrm>
            <a:off x="7499210" y="5605523"/>
            <a:ext cx="339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… viaja a la </a:t>
            </a:r>
            <a:r>
              <a:rPr lang="es-CO" b="1" i="1" dirty="0">
                <a:solidFill>
                  <a:srgbClr val="00B050"/>
                </a:solidFill>
              </a:rPr>
              <a:t>velocidad supersónica</a:t>
            </a:r>
          </a:p>
        </p:txBody>
      </p:sp>
    </p:spTree>
    <p:extLst>
      <p:ext uri="{BB962C8B-B14F-4D97-AF65-F5344CB8AC3E}">
        <p14:creationId xmlns:p14="http://schemas.microsoft.com/office/powerpoint/2010/main" val="267945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6C4A5C9-77C2-BF41-E7B8-A22221522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18" y="189547"/>
            <a:ext cx="981823" cy="8817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EEFD6D-0CF7-518F-9B2E-EA759B1C2CE4}"/>
              </a:ext>
            </a:extLst>
          </p:cNvPr>
          <p:cNvSpPr txBox="1"/>
          <p:nvPr/>
        </p:nvSpPr>
        <p:spPr>
          <a:xfrm>
            <a:off x="4669276" y="189547"/>
            <a:ext cx="4097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CONCLUSIONES</a:t>
            </a:r>
            <a:endParaRPr lang="es-CO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C4566B-8DBD-D0FF-DCDA-061919DD3131}"/>
              </a:ext>
            </a:extLst>
          </p:cNvPr>
          <p:cNvSpPr txBox="1"/>
          <p:nvPr/>
        </p:nvSpPr>
        <p:spPr>
          <a:xfrm>
            <a:off x="923325" y="1464402"/>
            <a:ext cx="9958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CMR10"/>
              </a:rPr>
              <a:t>Los conjuntos difusos son una herramienta poderosa para modelar y abordar la incertidumbre en una</a:t>
            </a:r>
          </a:p>
          <a:p>
            <a:pPr algn="l"/>
            <a:r>
              <a:rPr lang="es-MX" sz="1800" b="0" i="0" u="none" strike="noStrike" baseline="0" dirty="0">
                <a:latin typeface="CMR10"/>
              </a:rPr>
              <a:t>variedad de aplicaciones. Permiten representar conceptos vagos y </a:t>
            </a:r>
            <a:r>
              <a:rPr lang="es-MX" sz="1800" b="0" i="0" u="none" strike="noStrike" baseline="0" dirty="0" err="1">
                <a:latin typeface="CMR10"/>
              </a:rPr>
              <a:t>ambig</a:t>
            </a:r>
            <a:r>
              <a:rPr lang="es-MX" dirty="0" err="1">
                <a:latin typeface="CMR10"/>
              </a:rPr>
              <a:t>ü</a:t>
            </a:r>
            <a:r>
              <a:rPr lang="es-MX" sz="1800" b="0" i="0" u="none" strike="noStrike" baseline="0" dirty="0" err="1">
                <a:latin typeface="CMR10"/>
              </a:rPr>
              <a:t>os</a:t>
            </a:r>
            <a:r>
              <a:rPr lang="es-MX" sz="1800" b="0" i="0" u="none" strike="noStrike" baseline="0" dirty="0">
                <a:latin typeface="CMR10"/>
              </a:rPr>
              <a:t> de manera efectiva, lo que</a:t>
            </a:r>
          </a:p>
          <a:p>
            <a:pPr algn="l"/>
            <a:r>
              <a:rPr lang="es-MX" sz="1800" b="0" i="0" u="none" strike="noStrike" baseline="0" dirty="0">
                <a:latin typeface="CMR10"/>
              </a:rPr>
              <a:t>los hace especialmente útiles en el control de sistemas.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3CC82B-28B3-D7D1-D710-5DE94AF4DAA0}"/>
              </a:ext>
            </a:extLst>
          </p:cNvPr>
          <p:cNvSpPr txBox="1"/>
          <p:nvPr/>
        </p:nvSpPr>
        <p:spPr>
          <a:xfrm>
            <a:off x="923325" y="2954701"/>
            <a:ext cx="9958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CMR10"/>
              </a:rPr>
              <a:t>La funci</a:t>
            </a:r>
            <a:r>
              <a:rPr lang="es-MX" dirty="0">
                <a:latin typeface="CMR10"/>
              </a:rPr>
              <a:t>ó</a:t>
            </a:r>
            <a:r>
              <a:rPr lang="es-MX" sz="1800" b="0" i="0" u="none" strike="noStrike" baseline="0" dirty="0">
                <a:latin typeface="CMR10"/>
              </a:rPr>
              <a:t>n de membres</a:t>
            </a:r>
            <a:r>
              <a:rPr lang="es-MX" dirty="0">
                <a:latin typeface="CMR10"/>
              </a:rPr>
              <a:t>í</a:t>
            </a:r>
            <a:r>
              <a:rPr lang="es-MX" sz="1800" b="0" i="0" u="none" strike="noStrike" baseline="0" dirty="0">
                <a:latin typeface="CMR10"/>
              </a:rPr>
              <a:t>a proporciona una forma de asignar grados de pertenencia a los elementos en</a:t>
            </a:r>
          </a:p>
          <a:p>
            <a:pPr algn="l"/>
            <a:r>
              <a:rPr lang="es-MX" sz="1800" b="0" i="0" u="none" strike="noStrike" baseline="0" dirty="0">
                <a:latin typeface="CMR10"/>
              </a:rPr>
              <a:t>un conjunto difuso, lo que permite modelar la incertidumbre y la vaguedad en situaciones del mundo</a:t>
            </a:r>
          </a:p>
          <a:p>
            <a:pPr algn="l"/>
            <a:r>
              <a:rPr lang="es-CO" sz="1800" b="0" i="0" u="none" strike="noStrike" baseline="0" dirty="0">
                <a:latin typeface="CMR10"/>
              </a:rPr>
              <a:t>real.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0A14C7-7A34-496B-E50D-4F26CEACF3F4}"/>
              </a:ext>
            </a:extLst>
          </p:cNvPr>
          <p:cNvSpPr txBox="1"/>
          <p:nvPr/>
        </p:nvSpPr>
        <p:spPr>
          <a:xfrm>
            <a:off x="993429" y="4445000"/>
            <a:ext cx="988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CMR10"/>
              </a:rPr>
              <a:t>Los controles difusos aplican la teoría de conjuntos difusos para diseñar los mecanismos de inferencia del controlador.  Son fácilmente implementados en Matlab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335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AEE3ED3-1296-C73A-A95E-C5A9D4ABA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748367" y="462141"/>
            <a:ext cx="976009" cy="10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B88389A-542D-26D1-01AD-9EB85195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366161" y="488968"/>
            <a:ext cx="382206" cy="10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F0CFCCF-AEAD-31DC-B668-BD5CDF780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1181222" y="98372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67E95AB-F53F-A87C-182F-24A65C4CB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9171579" y="119009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5641299C-F43E-DE6C-C6BF-23832EB38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694598" y="461421"/>
            <a:ext cx="1540847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A6060004-45FF-B19F-493B-9E86F6C1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718590" y="575963"/>
            <a:ext cx="452989" cy="9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B1A5B68-CBF6-5DF3-58AD-63945BD58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689343" y="159524"/>
            <a:ext cx="642977" cy="13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4">
            <a:extLst>
              <a:ext uri="{FF2B5EF4-FFF2-40B4-BE49-F238E27FC236}">
                <a16:creationId xmlns:a16="http://schemas.microsoft.com/office/drawing/2014/main" id="{90F44EE4-497A-7BB0-7078-1231440083ED}"/>
              </a:ext>
            </a:extLst>
          </p:cNvPr>
          <p:cNvSpPr txBox="1">
            <a:spLocks/>
          </p:cNvSpPr>
          <p:nvPr/>
        </p:nvSpPr>
        <p:spPr>
          <a:xfrm>
            <a:off x="821215" y="1834408"/>
            <a:ext cx="3688405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Conjuntos Certeros (Clásicos)</a:t>
            </a:r>
          </a:p>
        </p:txBody>
      </p:sp>
      <p:sp>
        <p:nvSpPr>
          <p:cNvPr id="22" name="Título 4">
            <a:extLst>
              <a:ext uri="{FF2B5EF4-FFF2-40B4-BE49-F238E27FC236}">
                <a16:creationId xmlns:a16="http://schemas.microsoft.com/office/drawing/2014/main" id="{EA4A5AD9-6185-9407-8351-B672C2EBEB6C}"/>
              </a:ext>
            </a:extLst>
          </p:cNvPr>
          <p:cNvSpPr txBox="1">
            <a:spLocks/>
          </p:cNvSpPr>
          <p:nvPr/>
        </p:nvSpPr>
        <p:spPr>
          <a:xfrm>
            <a:off x="7113743" y="1980395"/>
            <a:ext cx="3688405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Conjuntos Difusos</a:t>
            </a:r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3BCC2976-81D1-377B-E37C-5FD37554C2A2}"/>
              </a:ext>
            </a:extLst>
          </p:cNvPr>
          <p:cNvSpPr txBox="1">
            <a:spLocks/>
          </p:cNvSpPr>
          <p:nvPr/>
        </p:nvSpPr>
        <p:spPr>
          <a:xfrm>
            <a:off x="842555" y="2960642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FF0000"/>
                </a:solidFill>
              </a:rPr>
              <a:t>Los Altos</a:t>
            </a:r>
          </a:p>
        </p:txBody>
      </p:sp>
      <p:sp>
        <p:nvSpPr>
          <p:cNvPr id="24" name="Título 4">
            <a:extLst>
              <a:ext uri="{FF2B5EF4-FFF2-40B4-BE49-F238E27FC236}">
                <a16:creationId xmlns:a16="http://schemas.microsoft.com/office/drawing/2014/main" id="{363680BC-F471-C0AF-0E3F-3EA1DD689832}"/>
              </a:ext>
            </a:extLst>
          </p:cNvPr>
          <p:cNvSpPr txBox="1">
            <a:spLocks/>
          </p:cNvSpPr>
          <p:nvPr/>
        </p:nvSpPr>
        <p:spPr>
          <a:xfrm>
            <a:off x="2541653" y="2966180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0070C0"/>
                </a:solidFill>
              </a:rPr>
              <a:t>Los Bajos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65F9F0F-A1EC-C6A2-222A-8BBFBEA10504}"/>
              </a:ext>
            </a:extLst>
          </p:cNvPr>
          <p:cNvCxnSpPr/>
          <p:nvPr/>
        </p:nvCxnSpPr>
        <p:spPr>
          <a:xfrm flipV="1">
            <a:off x="2380239" y="2960642"/>
            <a:ext cx="0" cy="2587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95274BA3-27F6-EC47-0AFF-78E1972C6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2839154" y="3701136"/>
            <a:ext cx="1540847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BDF753A-17F9-FA5D-7C05-6FFEAC9BC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1070933" y="3411138"/>
            <a:ext cx="642977" cy="13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7F87B53-4988-DD57-96B1-901DAD631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1712141" y="4035547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5927023-F637-B135-B3CF-862941381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435827" y="3868973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8311930-624C-39DB-EB59-51317B85E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2763589" y="4760135"/>
            <a:ext cx="976009" cy="10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574382A-02DB-973B-76F5-6D70FC2DB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3931844" y="4807900"/>
            <a:ext cx="382206" cy="10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ítulo 4">
            <a:extLst>
              <a:ext uri="{FF2B5EF4-FFF2-40B4-BE49-F238E27FC236}">
                <a16:creationId xmlns:a16="http://schemas.microsoft.com/office/drawing/2014/main" id="{D8756BE4-854B-301C-FEFE-F6152466AFD6}"/>
              </a:ext>
            </a:extLst>
          </p:cNvPr>
          <p:cNvSpPr txBox="1">
            <a:spLocks/>
          </p:cNvSpPr>
          <p:nvPr/>
        </p:nvSpPr>
        <p:spPr>
          <a:xfrm>
            <a:off x="5452016" y="2630208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FF0000"/>
                </a:solidFill>
              </a:rPr>
              <a:t>Los Altos</a:t>
            </a:r>
          </a:p>
        </p:txBody>
      </p:sp>
      <p:sp>
        <p:nvSpPr>
          <p:cNvPr id="34" name="Título 4">
            <a:extLst>
              <a:ext uri="{FF2B5EF4-FFF2-40B4-BE49-F238E27FC236}">
                <a16:creationId xmlns:a16="http://schemas.microsoft.com/office/drawing/2014/main" id="{F3330C3D-9F32-EF4E-9382-5FABBCDBFDAB}"/>
              </a:ext>
            </a:extLst>
          </p:cNvPr>
          <p:cNvSpPr txBox="1">
            <a:spLocks/>
          </p:cNvSpPr>
          <p:nvPr/>
        </p:nvSpPr>
        <p:spPr>
          <a:xfrm>
            <a:off x="5280977" y="4596126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0070C0"/>
                </a:solidFill>
              </a:rPr>
              <a:t>Los Bajos</a:t>
            </a:r>
          </a:p>
        </p:txBody>
      </p:sp>
      <p:pic>
        <p:nvPicPr>
          <p:cNvPr id="3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E0550A6-2D8B-E168-D40A-1CBDD6847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444426" y="3210290"/>
            <a:ext cx="745397" cy="7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A85CA829-A91D-1999-3621-667967E69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062220" y="3241579"/>
            <a:ext cx="291898" cy="8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1DD0116-DF1F-0346-9703-993CB84A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0877281" y="2943273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2E7F34E-255B-3551-1727-8D3BFFA94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8867638" y="2963910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457845B-2A16-3114-AEC2-EDE4E94A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390657" y="3225416"/>
            <a:ext cx="1176775" cy="8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ABBDF4E-D241-DE0E-78CE-BDC6BFB24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414650" y="3312894"/>
            <a:ext cx="345956" cy="7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CD72996-77F0-EC10-8E27-885E00E36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385403" y="2992041"/>
            <a:ext cx="491054" cy="10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28B088A-CC9B-A745-29CC-E6EC716C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444426" y="5251118"/>
            <a:ext cx="745397" cy="7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50F3B27-734A-C825-4CC1-14275C89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062220" y="5282407"/>
            <a:ext cx="291898" cy="8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50383558-1593-6702-C8BF-18CD3A9A3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0877281" y="4984101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D03B77E-BFD1-4A26-2F09-F91FBCC79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8867638" y="5004738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B6F0EA4-37F5-F33B-3C00-520081C97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390657" y="5266244"/>
            <a:ext cx="1176775" cy="8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76915E3B-B682-BEAC-D268-A91D416A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414650" y="5353722"/>
            <a:ext cx="345956" cy="7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D7D1E52-233C-53B3-3777-E32430FB5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385403" y="5032869"/>
            <a:ext cx="491054" cy="10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ítulo 4">
            <a:extLst>
              <a:ext uri="{FF2B5EF4-FFF2-40B4-BE49-F238E27FC236}">
                <a16:creationId xmlns:a16="http://schemas.microsoft.com/office/drawing/2014/main" id="{E5DE44A6-4894-EE29-443E-EF5E0A865AA8}"/>
              </a:ext>
            </a:extLst>
          </p:cNvPr>
          <p:cNvSpPr txBox="1">
            <a:spLocks/>
          </p:cNvSpPr>
          <p:nvPr/>
        </p:nvSpPr>
        <p:spPr>
          <a:xfrm>
            <a:off x="6420223" y="4042744"/>
            <a:ext cx="5278873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/>
              <a:t>1     0.1    0.2    0.2     0      0.9      0.2    0.2  0.2      0.8</a:t>
            </a:r>
          </a:p>
        </p:txBody>
      </p:sp>
      <p:sp>
        <p:nvSpPr>
          <p:cNvPr id="1024" name="Título 4">
            <a:extLst>
              <a:ext uri="{FF2B5EF4-FFF2-40B4-BE49-F238E27FC236}">
                <a16:creationId xmlns:a16="http://schemas.microsoft.com/office/drawing/2014/main" id="{DC5DB330-EB90-FEEF-FFEE-69DCEA7FA526}"/>
              </a:ext>
            </a:extLst>
          </p:cNvPr>
          <p:cNvSpPr txBox="1">
            <a:spLocks/>
          </p:cNvSpPr>
          <p:nvPr/>
        </p:nvSpPr>
        <p:spPr>
          <a:xfrm>
            <a:off x="6420223" y="6114264"/>
            <a:ext cx="5278873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/>
              <a:t>0     0.9    0.8    0.8      1       0      0.9    0.9  0.9      0</a:t>
            </a:r>
          </a:p>
        </p:txBody>
      </p:sp>
      <p:sp>
        <p:nvSpPr>
          <p:cNvPr id="1025" name="Título 4">
            <a:extLst>
              <a:ext uri="{FF2B5EF4-FFF2-40B4-BE49-F238E27FC236}">
                <a16:creationId xmlns:a16="http://schemas.microsoft.com/office/drawing/2014/main" id="{3D1F3811-FE78-446F-BAC0-85F033D2F962}"/>
              </a:ext>
            </a:extLst>
          </p:cNvPr>
          <p:cNvSpPr txBox="1">
            <a:spLocks/>
          </p:cNvSpPr>
          <p:nvPr/>
        </p:nvSpPr>
        <p:spPr>
          <a:xfrm>
            <a:off x="475236" y="6085887"/>
            <a:ext cx="4329402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" b="1" dirty="0">
                <a:solidFill>
                  <a:srgbClr val="C00000"/>
                </a:solidFill>
              </a:rPr>
              <a:t>*Un individuo únicamente puede pertenecer a una sola clase</a:t>
            </a:r>
          </a:p>
        </p:txBody>
      </p:sp>
      <p:sp>
        <p:nvSpPr>
          <p:cNvPr id="1027" name="Título 4">
            <a:extLst>
              <a:ext uri="{FF2B5EF4-FFF2-40B4-BE49-F238E27FC236}">
                <a16:creationId xmlns:a16="http://schemas.microsoft.com/office/drawing/2014/main" id="{A66D7544-6A9E-BB62-CA4C-1564FBD11962}"/>
              </a:ext>
            </a:extLst>
          </p:cNvPr>
          <p:cNvSpPr txBox="1">
            <a:spLocks/>
          </p:cNvSpPr>
          <p:nvPr/>
        </p:nvSpPr>
        <p:spPr>
          <a:xfrm>
            <a:off x="6135619" y="6420939"/>
            <a:ext cx="4329402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" b="1" dirty="0">
                <a:solidFill>
                  <a:srgbClr val="00B050"/>
                </a:solidFill>
              </a:rPr>
              <a:t>*Un individuo puede pertenecer a más de una clase</a:t>
            </a:r>
          </a:p>
        </p:txBody>
      </p:sp>
    </p:spTree>
    <p:extLst>
      <p:ext uri="{BB962C8B-B14F-4D97-AF65-F5344CB8AC3E}">
        <p14:creationId xmlns:p14="http://schemas.microsoft.com/office/powerpoint/2010/main" val="127824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47D0-9162-3ACF-D00A-03568EC1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87" y="44436"/>
            <a:ext cx="10515600" cy="1325563"/>
          </a:xfrm>
        </p:spPr>
        <p:txBody>
          <a:bodyPr/>
          <a:lstStyle/>
          <a:p>
            <a:r>
              <a:rPr lang="es-CO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Definición Conjuntos Difusos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F9138EE-F340-1FB3-D80B-FC26CF8312ED}"/>
                  </a:ext>
                </a:extLst>
              </p:cNvPr>
              <p:cNvSpPr txBox="1"/>
              <p:nvPr/>
            </p:nvSpPr>
            <p:spPr>
              <a:xfrm>
                <a:off x="4941812" y="2594027"/>
                <a:ext cx="2729658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sub>
                              </m:sSub>
                              <m:d>
                                <m:d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F9138EE-F340-1FB3-D80B-FC26CF83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12" y="2594027"/>
                <a:ext cx="2729658" cy="322909"/>
              </a:xfrm>
              <a:prstGeom prst="rect">
                <a:avLst/>
              </a:prstGeom>
              <a:blipFill>
                <a:blip r:embed="rId2"/>
                <a:stretch>
                  <a:fillRect l="-1790" t="-15094" r="-2908" b="-245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C6A0A74-28D6-CF6E-7DED-686D0922F349}"/>
                  </a:ext>
                </a:extLst>
              </p:cNvPr>
              <p:cNvSpPr txBox="1"/>
              <p:nvPr/>
            </p:nvSpPr>
            <p:spPr>
              <a:xfrm>
                <a:off x="5313766" y="3257423"/>
                <a:ext cx="1564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C6A0A74-28D6-CF6E-7DED-686D0922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66" y="3257423"/>
                <a:ext cx="1564467" cy="276999"/>
              </a:xfrm>
              <a:prstGeom prst="rect">
                <a:avLst/>
              </a:prstGeom>
              <a:blipFill>
                <a:blip r:embed="rId3"/>
                <a:stretch>
                  <a:fillRect l="-3516" t="-2174" r="-5469" b="-36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DE21BC6-1737-21B8-93EB-30E4F3D7EAEE}"/>
                  </a:ext>
                </a:extLst>
              </p:cNvPr>
              <p:cNvSpPr txBox="1"/>
              <p:nvPr/>
            </p:nvSpPr>
            <p:spPr>
              <a:xfrm>
                <a:off x="9721690" y="427753"/>
                <a:ext cx="745236" cy="942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s-CO" sz="6000" dirty="0">
                  <a:latin typeface="Bodoni MT Black" panose="02070A03080606020203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DE21BC6-1737-21B8-93EB-30E4F3D7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690" y="427753"/>
                <a:ext cx="745236" cy="942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ECA64EA-2F01-D96E-3E83-7CDAD79410E0}"/>
                  </a:ext>
                </a:extLst>
              </p:cNvPr>
              <p:cNvSpPr txBox="1"/>
              <p:nvPr/>
            </p:nvSpPr>
            <p:spPr>
              <a:xfrm>
                <a:off x="703993" y="1740001"/>
                <a:ext cx="6622903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 un conjunto difuso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se define un conjunto difuso como: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ECA64EA-2F01-D96E-3E83-7CDAD794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3" y="1740001"/>
                <a:ext cx="6622903" cy="375039"/>
              </a:xfrm>
              <a:prstGeom prst="rect">
                <a:avLst/>
              </a:prstGeom>
              <a:blipFill>
                <a:blip r:embed="rId5"/>
                <a:stretch>
                  <a:fillRect l="-736" t="-6452" b="-241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10F5D7-B5F3-74AF-BDAA-BD7AFC44E0DA}"/>
                  </a:ext>
                </a:extLst>
              </p:cNvPr>
              <p:cNvSpPr txBox="1"/>
              <p:nvPr/>
            </p:nvSpPr>
            <p:spPr>
              <a:xfrm>
                <a:off x="554641" y="4011934"/>
                <a:ext cx="7341369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Un conjunto difuso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, se puede representar de varias maneras equivalentes: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10F5D7-B5F3-74AF-BDAA-BD7AFC44E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41" y="4011934"/>
                <a:ext cx="7341369" cy="375039"/>
              </a:xfrm>
              <a:prstGeom prst="rect">
                <a:avLst/>
              </a:prstGeom>
              <a:blipFill>
                <a:blip r:embed="rId6"/>
                <a:stretch>
                  <a:fillRect l="-748" t="-6452" b="-241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698A5DC-9E50-E5BC-87E4-1DE2473DEA58}"/>
                  </a:ext>
                </a:extLst>
              </p:cNvPr>
              <p:cNvSpPr txBox="1"/>
              <p:nvPr/>
            </p:nvSpPr>
            <p:spPr>
              <a:xfrm>
                <a:off x="4941812" y="4962023"/>
                <a:ext cx="214706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698A5DC-9E50-E5BC-87E4-1DE2473DE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12" y="4962023"/>
                <a:ext cx="2147063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9732F6-549D-2C20-EEF8-2CE0662EEDBC}"/>
                  </a:ext>
                </a:extLst>
              </p:cNvPr>
              <p:cNvSpPr txBox="1"/>
              <p:nvPr/>
            </p:nvSpPr>
            <p:spPr>
              <a:xfrm>
                <a:off x="8319863" y="4962023"/>
                <a:ext cx="214706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9732F6-549D-2C20-EEF8-2CE0662E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63" y="4962023"/>
                <a:ext cx="2147063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8D00885-6CC2-B1FD-5C45-6438130AE854}"/>
                  </a:ext>
                </a:extLst>
              </p:cNvPr>
              <p:cNvSpPr txBox="1"/>
              <p:nvPr/>
            </p:nvSpPr>
            <p:spPr>
              <a:xfrm>
                <a:off x="947445" y="5080226"/>
                <a:ext cx="2987934" cy="2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1, 0.1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2, 0.5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3, 0.1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8D00885-6CC2-B1FD-5C45-6438130AE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5" y="5080226"/>
                <a:ext cx="2987934" cy="283026"/>
              </a:xfrm>
              <a:prstGeom prst="rect">
                <a:avLst/>
              </a:prstGeom>
              <a:blipFill>
                <a:blip r:embed="rId9"/>
                <a:stretch>
                  <a:fillRect l="-1222" t="-21277" r="-2444" b="-361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99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86BEB357-80F1-79DD-D576-61B631B681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69920" y="72517"/>
                <a:ext cx="6046349" cy="1325563"/>
              </a:xfrm>
            </p:spPr>
            <p:txBody>
              <a:bodyPr/>
              <a:lstStyle/>
              <a:p>
                <a:r>
                  <a:rPr lang="es-CO" dirty="0">
                    <a:latin typeface="Abadi Extra Light" panose="020B0204020104020204" pitchFamily="34" charset="0"/>
                  </a:rPr>
                  <a:t>Función de Membresía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s-CO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86BEB357-80F1-79DD-D576-61B631B68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69920" y="72517"/>
                <a:ext cx="6046349" cy="1325563"/>
              </a:xfrm>
              <a:blipFill>
                <a:blip r:embed="rId2"/>
                <a:stretch>
                  <a:fillRect l="-40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AC46E166-623B-FA00-F816-B3C97D63DF48}"/>
              </a:ext>
            </a:extLst>
          </p:cNvPr>
          <p:cNvSpPr txBox="1"/>
          <p:nvPr/>
        </p:nvSpPr>
        <p:spPr>
          <a:xfrm>
            <a:off x="1809344" y="1213414"/>
            <a:ext cx="814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Nos permite conocer el grado de pertenencia de cada elemento a un conjunto difuso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79C590-DD7C-B3C5-FC95-D4856178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3" y="1780636"/>
            <a:ext cx="4038950" cy="2103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54E6E5-2AC7-E98C-FE96-A88639823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539" y="1719250"/>
            <a:ext cx="4593918" cy="4127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37CD2-18E5-0928-41FF-990699E48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191" y="4069146"/>
            <a:ext cx="3642698" cy="1778077"/>
          </a:xfrm>
          <a:prstGeom prst="rect">
            <a:avLst/>
          </a:prstGeom>
        </p:spPr>
      </p:pic>
      <p:pic>
        <p:nvPicPr>
          <p:cNvPr id="1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9503CF0-7E60-3B1C-3211-B42AF7CF4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923466" y="5931733"/>
            <a:ext cx="695032" cy="7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103235E9-CEED-447F-5DF2-438A98106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541259" y="5963998"/>
            <a:ext cx="272175" cy="75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C2C19014-3D9C-0085-A98A-C0DD1214D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1356320" y="5685848"/>
            <a:ext cx="475764" cy="1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F86E858B-DF58-1660-6FE1-BAC79A1C1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9346677" y="5706485"/>
            <a:ext cx="475764" cy="1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C40EEF8-4C98-6411-9428-92D8F1D8A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869696" y="5950321"/>
            <a:ext cx="1097263" cy="78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D3F7E83-242D-0443-FE2B-479A2CA2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893688" y="6031889"/>
            <a:ext cx="322581" cy="70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FCC73117-9A78-634D-A743-506452FCD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864442" y="5731910"/>
            <a:ext cx="457874" cy="99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01B2EA-7AB3-A99C-8F75-21952E9FC305}"/>
              </a:ext>
            </a:extLst>
          </p:cNvPr>
          <p:cNvSpPr txBox="1"/>
          <p:nvPr/>
        </p:nvSpPr>
        <p:spPr>
          <a:xfrm>
            <a:off x="894050" y="6117259"/>
            <a:ext cx="35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Conjuntos </a:t>
            </a:r>
            <a:r>
              <a:rPr lang="es-MX" i="1" dirty="0" err="1"/>
              <a:t>crisp</a:t>
            </a:r>
            <a:r>
              <a:rPr lang="es-MX" i="1" dirty="0"/>
              <a:t> = Conjuntos Clásicos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335598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EB357-80F1-79DD-D576-61B631B6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784" y="0"/>
            <a:ext cx="10515600" cy="1325563"/>
          </a:xfrm>
        </p:spPr>
        <p:txBody>
          <a:bodyPr/>
          <a:lstStyle/>
          <a:p>
            <a:r>
              <a:rPr lang="es-CO" b="1">
                <a:latin typeface="+mn-lt"/>
              </a:rPr>
              <a:t>Función de Membresía</a:t>
            </a:r>
            <a:endParaRPr lang="es-CO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64E331-571A-42E1-9753-47410188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924"/>
            <a:ext cx="5471634" cy="134885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41CA41-A0A6-5777-5830-A7E3A720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7" y="1625421"/>
            <a:ext cx="5077206" cy="42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2AE70A6-CFF8-EB66-E364-A9AA28FC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78" y="3735219"/>
            <a:ext cx="4016870" cy="21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13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EB357-80F1-79DD-D576-61B631B6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72517"/>
            <a:ext cx="10515600" cy="1325563"/>
          </a:xfrm>
        </p:spPr>
        <p:txBody>
          <a:bodyPr/>
          <a:lstStyle/>
          <a:p>
            <a:r>
              <a:rPr lang="es-CO" dirty="0"/>
              <a:t>Función de Membresía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5ED636-C801-AC64-6397-41F0C16A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058730"/>
            <a:ext cx="3505200" cy="29903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94547B-E6BB-3EFF-C39C-61ADC1058BB7}"/>
              </a:ext>
            </a:extLst>
          </p:cNvPr>
          <p:cNvSpPr txBox="1"/>
          <p:nvPr/>
        </p:nvSpPr>
        <p:spPr>
          <a:xfrm>
            <a:off x="4952238" y="1480376"/>
            <a:ext cx="7130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arenBoth"/>
            </a:pPr>
            <a:r>
              <a:rPr lang="es-MX" sz="1600" b="1" i="0" u="none" strike="noStrike" baseline="0" dirty="0">
                <a:latin typeface="CMR10"/>
              </a:rPr>
              <a:t>N</a:t>
            </a:r>
            <a:r>
              <a:rPr lang="es-MX" sz="1600" b="1" dirty="0">
                <a:latin typeface="CMR10"/>
              </a:rPr>
              <a:t>ú</a:t>
            </a:r>
            <a:r>
              <a:rPr lang="es-MX" sz="1600" b="1" i="0" u="none" strike="noStrike" baseline="0" dirty="0">
                <a:latin typeface="CMR10"/>
              </a:rPr>
              <a:t>cleo: </a:t>
            </a:r>
            <a:r>
              <a:rPr lang="es-MX" sz="1600" b="0" i="0" u="none" strike="noStrike" baseline="0" dirty="0">
                <a:latin typeface="CMR10"/>
              </a:rPr>
              <a:t>Los elementos que tienen una funci</a:t>
            </a:r>
            <a:r>
              <a:rPr lang="es-MX" sz="1600" dirty="0">
                <a:latin typeface="CMR10"/>
              </a:rPr>
              <a:t>ó</a:t>
            </a:r>
            <a:r>
              <a:rPr lang="es-MX" sz="1600" b="0" i="0" u="none" strike="noStrike" baseline="0" dirty="0">
                <a:latin typeface="CMR10"/>
              </a:rPr>
              <a:t>n de membresía igual a 1.</a:t>
            </a:r>
          </a:p>
          <a:p>
            <a:pPr algn="l"/>
            <a:endParaRPr lang="es-MX" sz="1600" b="0" i="0" u="none" strike="noStrike" baseline="0" dirty="0">
              <a:latin typeface="CMR10"/>
            </a:endParaRPr>
          </a:p>
          <a:p>
            <a:pPr algn="l"/>
            <a:r>
              <a:rPr lang="es-MX" sz="1600" b="1" i="0" u="none" strike="noStrike" baseline="0" dirty="0">
                <a:latin typeface="CMR10"/>
              </a:rPr>
              <a:t>(2) Soporte: </a:t>
            </a:r>
            <a:r>
              <a:rPr lang="es-MX" sz="1600" b="0" i="0" u="none" strike="noStrike" baseline="0" dirty="0">
                <a:latin typeface="CMR10"/>
              </a:rPr>
              <a:t>El soporte contiene los elementos cuya membresía es mayor que 0.</a:t>
            </a:r>
          </a:p>
          <a:p>
            <a:pPr algn="l"/>
            <a:endParaRPr lang="es-MX" sz="1600" b="0" i="0" u="none" strike="noStrike" baseline="0" dirty="0">
              <a:latin typeface="CMR10"/>
            </a:endParaRPr>
          </a:p>
          <a:p>
            <a:pPr algn="l"/>
            <a:r>
              <a:rPr lang="es-MX" sz="1600" b="1" i="0" u="none" strike="noStrike" baseline="0" dirty="0">
                <a:latin typeface="CMR10"/>
              </a:rPr>
              <a:t>(3) L</a:t>
            </a:r>
            <a:r>
              <a:rPr lang="es-MX" sz="1600" b="1" dirty="0">
                <a:latin typeface="CMR10"/>
              </a:rPr>
              <a:t>í</a:t>
            </a:r>
            <a:r>
              <a:rPr lang="es-MX" sz="1600" b="1" i="0" u="none" strike="noStrike" baseline="0" dirty="0">
                <a:latin typeface="CMR10"/>
              </a:rPr>
              <a:t>mite: </a:t>
            </a:r>
            <a:r>
              <a:rPr lang="es-MX" sz="1600" b="0" i="0" u="none" strike="noStrike" baseline="0" dirty="0">
                <a:latin typeface="CMR10"/>
              </a:rPr>
              <a:t>Contiene los elementos cuya membresía se encuentra entre 0 y 1.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995113-1C88-4C7C-DD83-1C3730F2FEE5}"/>
              </a:ext>
            </a:extLst>
          </p:cNvPr>
          <p:cNvSpPr txBox="1"/>
          <p:nvPr/>
        </p:nvSpPr>
        <p:spPr>
          <a:xfrm>
            <a:off x="559940" y="4450394"/>
            <a:ext cx="6115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b="1" i="0" u="none" strike="noStrike" baseline="0" dirty="0">
                <a:latin typeface="CMBX10"/>
              </a:rPr>
              <a:t>Conjunto difuso normal</a:t>
            </a:r>
            <a:r>
              <a:rPr lang="es-MX" sz="1400" b="1" i="0" u="none" strike="noStrike" baseline="0" dirty="0">
                <a:latin typeface="CMR10"/>
              </a:rPr>
              <a:t>:</a:t>
            </a:r>
            <a:r>
              <a:rPr lang="es-MX" sz="1400" b="0" i="0" u="none" strike="noStrike" baseline="0" dirty="0">
                <a:latin typeface="CMR10"/>
              </a:rPr>
              <a:t> La función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tiene al menos un elemento en el universo cuyo valor es igual a 1.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subnormal</a:t>
            </a:r>
            <a:r>
              <a:rPr lang="es-MX" sz="1400" b="1" i="0" u="none" strike="noStrike" baseline="0" dirty="0">
                <a:latin typeface="CMR10"/>
              </a:rPr>
              <a:t>:</a:t>
            </a:r>
            <a:r>
              <a:rPr lang="es-MX" sz="1400" b="0" i="0" u="none" strike="noStrike" baseline="0" dirty="0">
                <a:latin typeface="CMR10"/>
              </a:rPr>
              <a:t> Tiene solo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inferiores a 1.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convexo</a:t>
            </a:r>
            <a:r>
              <a:rPr lang="es-MX" sz="1400" b="1" i="0" u="none" strike="noStrike" baseline="0" dirty="0">
                <a:latin typeface="CMR10"/>
              </a:rPr>
              <a:t>: </a:t>
            </a:r>
            <a:r>
              <a:rPr lang="es-MX" sz="1400" b="0" i="0" u="none" strike="noStrike" baseline="0" dirty="0">
                <a:latin typeface="CMR10"/>
              </a:rPr>
              <a:t>Tiene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que son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</a:t>
            </a:r>
          </a:p>
          <a:p>
            <a:pPr algn="l"/>
            <a:r>
              <a:rPr lang="es-MX" sz="1400" b="0" i="0" u="none" strike="noStrike" baseline="0" dirty="0">
                <a:latin typeface="CMR10"/>
              </a:rPr>
              <a:t>crecientes,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decrecientes o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crecientes y decrecientes.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no convexo</a:t>
            </a:r>
            <a:r>
              <a:rPr lang="es-MX" sz="1400" b="1" i="0" u="none" strike="noStrike" baseline="0" dirty="0">
                <a:latin typeface="CMR10"/>
              </a:rPr>
              <a:t>: </a:t>
            </a:r>
            <a:r>
              <a:rPr lang="es-MX" sz="1400" b="0" i="0" u="none" strike="noStrike" baseline="0" dirty="0">
                <a:latin typeface="CMR10"/>
              </a:rPr>
              <a:t>Tiene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que no son</a:t>
            </a:r>
          </a:p>
          <a:p>
            <a:pPr algn="l"/>
            <a:r>
              <a:rPr lang="es-MX" sz="1400" b="0" i="0" u="none" strike="noStrike" baseline="0" dirty="0">
                <a:latin typeface="CMR10"/>
              </a:rPr>
              <a:t>estrictamente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crecientes,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decrecientes o ambos</a:t>
            </a:r>
            <a:r>
              <a:rPr lang="es-CO" sz="1400" b="0" i="0" u="none" strike="noStrike" baseline="0" dirty="0">
                <a:latin typeface="CMR10"/>
              </a:rPr>
              <a:t>.</a:t>
            </a:r>
            <a:endParaRPr lang="es-CO" sz="1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E2B0F-4DD3-5D9B-56C5-49D481BB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69" y="4257985"/>
            <a:ext cx="5303985" cy="159814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D98EE3C-7A73-0D33-864C-40CFA3A755ED}"/>
              </a:ext>
            </a:extLst>
          </p:cNvPr>
          <p:cNvSpPr txBox="1"/>
          <p:nvPr/>
        </p:nvSpPr>
        <p:spPr>
          <a:xfrm>
            <a:off x="7836408" y="5856129"/>
            <a:ext cx="2403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i="1" dirty="0"/>
              <a:t>3 funciones de membresía convexas</a:t>
            </a:r>
          </a:p>
        </p:txBody>
      </p:sp>
    </p:spTree>
    <p:extLst>
      <p:ext uri="{BB962C8B-B14F-4D97-AF65-F5344CB8AC3E}">
        <p14:creationId xmlns:p14="http://schemas.microsoft.com/office/powerpoint/2010/main" val="167795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18F8-BFCB-287A-528A-3336E2EA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658" y="0"/>
            <a:ext cx="7638288" cy="1325563"/>
          </a:xfrm>
        </p:spPr>
        <p:txBody>
          <a:bodyPr/>
          <a:lstStyle/>
          <a:p>
            <a:r>
              <a:rPr lang="es-CO" dirty="0"/>
              <a:t>Operación de Conjuntos Difusos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/>
              <p:nvPr/>
            </p:nvSpPr>
            <p:spPr>
              <a:xfrm>
                <a:off x="2612136" y="1504480"/>
                <a:ext cx="7159332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/>
                  <a:t>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conjuntos difusos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con funciones de membresía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36" y="1504480"/>
                <a:ext cx="7159332" cy="375039"/>
              </a:xfrm>
              <a:prstGeom prst="rect">
                <a:avLst/>
              </a:prstGeom>
              <a:blipFill>
                <a:blip r:embed="rId2"/>
                <a:stretch>
                  <a:fillRect l="-767" t="-8197" r="-1107" b="-2623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/>
              <p:nvPr/>
            </p:nvSpPr>
            <p:spPr>
              <a:xfrm>
                <a:off x="981456" y="2322940"/>
                <a:ext cx="5774979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UNIÓN</a:t>
                </a:r>
              </a:p>
              <a:p>
                <a:r>
                  <a:rPr lang="es-CO" dirty="0"/>
                  <a:t>La función de membresía de la unión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dirty="0">
                        <a:latin typeface="Cambria Math" panose="02040503050406030204" pitchFamily="18" charset="0"/>
                      </a:rPr>
                      <m:t>Ս</m:t>
                    </m:r>
                  </m:oMath>
                </a14:m>
                <a:r>
                  <a:rPr lang="es-CO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56" y="2322940"/>
                <a:ext cx="5774979" cy="652038"/>
              </a:xfrm>
              <a:prstGeom prst="rect">
                <a:avLst/>
              </a:prstGeom>
              <a:blipFill>
                <a:blip r:embed="rId3"/>
                <a:stretch>
                  <a:fillRect l="-845" t="-4673" b="-140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/>
              <p:nvPr/>
            </p:nvSpPr>
            <p:spPr>
              <a:xfrm>
                <a:off x="4292761" y="3366930"/>
                <a:ext cx="303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s-CO" dirty="0" smtClean="0">
                              <a:latin typeface="Cambria Math" panose="02040503050406030204" pitchFamily="18" charset="0"/>
                            </a:rPr>
                            <m:t>Ս</m:t>
                          </m:r>
                          <m:acc>
                            <m:accPr>
                              <m:chr m:val="̃"/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 ,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761" y="3366930"/>
                <a:ext cx="3039550" cy="276999"/>
              </a:xfrm>
              <a:prstGeom prst="rect">
                <a:avLst/>
              </a:prstGeom>
              <a:blipFill>
                <a:blip r:embed="rId4"/>
                <a:stretch>
                  <a:fillRect l="-1202" t="-2174" r="-2605" b="-36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DA5F88B-CFC2-F895-7F7B-189F5134FD5F}"/>
                  </a:ext>
                </a:extLst>
              </p:cNvPr>
              <p:cNvSpPr txBox="1"/>
              <p:nvPr/>
            </p:nvSpPr>
            <p:spPr>
              <a:xfrm>
                <a:off x="1031401" y="4139548"/>
                <a:ext cx="5670783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INTERSECCIÓN</a:t>
                </a:r>
              </a:p>
              <a:p>
                <a:r>
                  <a:rPr lang="es-CO" dirty="0"/>
                  <a:t>La función de membresía de la unión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hy-AM" i="1" dirty="0" smtClean="0">
                        <a:latin typeface="Cambria Math" panose="02040503050406030204" pitchFamily="18" charset="0"/>
                      </a:rPr>
                      <m:t>Ո</m:t>
                    </m:r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DA5F88B-CFC2-F895-7F7B-189F5134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1" y="4139548"/>
                <a:ext cx="5670783" cy="652038"/>
              </a:xfrm>
              <a:prstGeom prst="rect">
                <a:avLst/>
              </a:prstGeom>
              <a:blipFill>
                <a:blip r:embed="rId5"/>
                <a:stretch>
                  <a:fillRect l="-860" t="-4673" b="-140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157DCDD-0A86-127F-34E2-8874E5BC0A95}"/>
                  </a:ext>
                </a:extLst>
              </p:cNvPr>
              <p:cNvSpPr txBox="1"/>
              <p:nvPr/>
            </p:nvSpPr>
            <p:spPr>
              <a:xfrm>
                <a:off x="4207417" y="5076521"/>
                <a:ext cx="300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hy-AM" i="1" dirty="0" smtClean="0">
                              <a:latin typeface="Cambria Math" panose="02040503050406030204" pitchFamily="18" charset="0"/>
                            </a:rPr>
                            <m:t>Ո</m:t>
                          </m:r>
                          <m:acc>
                            <m:accPr>
                              <m:chr m:val="̃"/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 ,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157DCDD-0A86-127F-34E2-8874E5BC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17" y="5076521"/>
                <a:ext cx="3007490" cy="276999"/>
              </a:xfrm>
              <a:prstGeom prst="rect">
                <a:avLst/>
              </a:prstGeom>
              <a:blipFill>
                <a:blip r:embed="rId6"/>
                <a:stretch>
                  <a:fillRect l="-1215" t="-4444" r="-2429" b="-3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/>
              <p:nvPr/>
            </p:nvSpPr>
            <p:spPr>
              <a:xfrm>
                <a:off x="307711" y="6045802"/>
                <a:ext cx="1900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Para todo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11" y="6045802"/>
                <a:ext cx="1900713" cy="369332"/>
              </a:xfrm>
              <a:prstGeom prst="rect">
                <a:avLst/>
              </a:prstGeom>
              <a:blipFill>
                <a:blip r:embed="rId7"/>
                <a:stretch>
                  <a:fillRect l="-2564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9AE3D615-A653-DAEE-E45D-B78F824BA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354" y="4177283"/>
            <a:ext cx="3772227" cy="17984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88015DE-465D-312E-2D62-AE8491676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901" y="2249348"/>
            <a:ext cx="3749365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18F8-BFCB-287A-528A-3336E2EA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658" y="0"/>
            <a:ext cx="7638288" cy="1325563"/>
          </a:xfrm>
        </p:spPr>
        <p:txBody>
          <a:bodyPr/>
          <a:lstStyle/>
          <a:p>
            <a:r>
              <a:rPr lang="es-CO" dirty="0"/>
              <a:t>Operación de Conjuntos Difusos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/>
              <p:nvPr/>
            </p:nvSpPr>
            <p:spPr>
              <a:xfrm>
                <a:off x="2699055" y="1328467"/>
                <a:ext cx="6226961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/>
                  <a:t>un conjunto difuso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con función de membresía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55" y="1328467"/>
                <a:ext cx="6226961" cy="375039"/>
              </a:xfrm>
              <a:prstGeom prst="rect">
                <a:avLst/>
              </a:prstGeom>
              <a:blipFill>
                <a:blip r:embed="rId2"/>
                <a:stretch>
                  <a:fillRect l="-881" t="-8197" r="-1665" b="-2623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/>
              <p:nvPr/>
            </p:nvSpPr>
            <p:spPr>
              <a:xfrm>
                <a:off x="981456" y="2322940"/>
                <a:ext cx="5795113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Complemento</a:t>
                </a:r>
              </a:p>
              <a:p>
                <a:r>
                  <a:rPr lang="es-CO" dirty="0"/>
                  <a:t>El complemento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 se denota 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CO" dirty="0"/>
                  <a:t> y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56" y="2322940"/>
                <a:ext cx="5795113" cy="669992"/>
              </a:xfrm>
              <a:prstGeom prst="rect">
                <a:avLst/>
              </a:prstGeom>
              <a:blipFill>
                <a:blip r:embed="rId3"/>
                <a:stretch>
                  <a:fillRect l="-841" t="-4545" b="-1090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/>
              <p:nvPr/>
            </p:nvSpPr>
            <p:spPr>
              <a:xfrm>
                <a:off x="4191387" y="3251514"/>
                <a:ext cx="1980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87" y="3251514"/>
                <a:ext cx="1980607" cy="276999"/>
              </a:xfrm>
              <a:prstGeom prst="rect">
                <a:avLst/>
              </a:prstGeom>
              <a:blipFill>
                <a:blip r:embed="rId4"/>
                <a:stretch>
                  <a:fillRect l="-2469" t="-2174" r="-4012" b="-3260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/>
              <p:nvPr/>
            </p:nvSpPr>
            <p:spPr>
              <a:xfrm>
                <a:off x="471945" y="3680403"/>
                <a:ext cx="1900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Para todo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" y="3680403"/>
                <a:ext cx="1900713" cy="369332"/>
              </a:xfrm>
              <a:prstGeom prst="rect">
                <a:avLst/>
              </a:prstGeom>
              <a:blipFill>
                <a:blip r:embed="rId5"/>
                <a:stretch>
                  <a:fillRect l="-2564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5C351DB-3D94-C2AF-58F6-4CE148125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223" y="1890235"/>
            <a:ext cx="370364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7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662</Words>
  <Application>Microsoft Office PowerPoint</Application>
  <PresentationFormat>Panorámica</PresentationFormat>
  <Paragraphs>87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Abadi Extra Light</vt:lpstr>
      <vt:lpstr>ADLaM Display</vt:lpstr>
      <vt:lpstr>Aptos</vt:lpstr>
      <vt:lpstr>Arial</vt:lpstr>
      <vt:lpstr>Bodoni MT Black</vt:lpstr>
      <vt:lpstr>Calibri</vt:lpstr>
      <vt:lpstr>Calibri Light</vt:lpstr>
      <vt:lpstr>Cambria Math</vt:lpstr>
      <vt:lpstr>CMBX10</vt:lpstr>
      <vt:lpstr>CMR10</vt:lpstr>
      <vt:lpstr>Tema de Office</vt:lpstr>
      <vt:lpstr>Conjuntos Difusos – Aplicación en Control de Sistemas</vt:lpstr>
      <vt:lpstr>CONJUNTOS DIFUSOS</vt:lpstr>
      <vt:lpstr>Presentación de PowerPoint</vt:lpstr>
      <vt:lpstr>Definición Conjuntos Difusos</vt:lpstr>
      <vt:lpstr>Función de Membresía μ</vt:lpstr>
      <vt:lpstr>Función de Membresía</vt:lpstr>
      <vt:lpstr>Función de Membresía</vt:lpstr>
      <vt:lpstr>Operación de Conjuntos Difusos</vt:lpstr>
      <vt:lpstr>Operación de Conjuntos Difusos</vt:lpstr>
      <vt:lpstr>Fuzzificación y Defuzzificación </vt:lpstr>
      <vt:lpstr>CONTROL DIFUSO</vt:lpstr>
      <vt:lpstr>PROBLEMA</vt:lpstr>
      <vt:lpstr>Presentación de PowerPoint</vt:lpstr>
      <vt:lpstr>TIPOS DE CONTROLES DIFUSOS</vt:lpstr>
      <vt:lpstr>TIPOS DE CONTROLES DIFUSOS</vt:lpstr>
      <vt:lpstr>TIPOS DE CONTROLES DIFUSOS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Conjuntos Difusos – Aplicación en Control de Sistemas</dc:title>
  <dc:creator>William Andrés Gómez Roa</dc:creator>
  <cp:lastModifiedBy>William Andrés Gómez Roa</cp:lastModifiedBy>
  <cp:revision>3</cp:revision>
  <dcterms:created xsi:type="dcterms:W3CDTF">2023-09-27T11:23:42Z</dcterms:created>
  <dcterms:modified xsi:type="dcterms:W3CDTF">2023-09-27T16:34:25Z</dcterms:modified>
</cp:coreProperties>
</file>